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64" r:id="rId14"/>
    <p:sldId id="276" r:id="rId15"/>
    <p:sldId id="267" r:id="rId16"/>
    <p:sldId id="271" r:id="rId17"/>
    <p:sldId id="265" r:id="rId18"/>
    <p:sldId id="266" r:id="rId19"/>
    <p:sldId id="268" r:id="rId20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3006" autoAdjust="0"/>
  </p:normalViewPr>
  <p:slideViewPr>
    <p:cSldViewPr>
      <p:cViewPr varScale="1">
        <p:scale>
          <a:sx n="63" d="100"/>
          <a:sy n="63" d="100"/>
        </p:scale>
        <p:origin x="-151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611" y="-7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D9AC2-7D82-4F2F-B540-56A96F197D02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74575-669A-41F4-8F97-43D3DEFE6B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378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6F1BC-75DD-4088-98A5-CC1F322A362A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11AD1-C860-4BB2-84AA-65B6FBEE00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550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6664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of my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favourite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quotes from it are: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Ban the average... design to the edges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If you design for the average... odds are you are designing for nobody (about 8 ½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I am willing to do this(work with ITC)... if it helps just one kid in my class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All we really gave Billy was the equivalent to adjustable seats.... What if the cure for Cancer is in his mind?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It’s about nurturing individual potential(14.56min in) 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Simple solutions can have a profound impact on individuals ( 15.25mins)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How do we get adjustable seats for learning for all students without spending more money?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There are so many kids we cannot reach because we design to the average. Design to the edges are we can capture them (16.30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         We have a once in a lifetime chance right now to fundamentally reimage the very foundation of opportunity (17.45min)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9323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John Hattie 2009– Teacher clarity – major influence on student achievement</a:t>
            </a:r>
          </a:p>
          <a:p>
            <a:r>
              <a:rPr lang="en-AU" dirty="0" smtClean="0"/>
              <a:t>Variation: Strategies/approach,</a:t>
            </a:r>
            <a:r>
              <a:rPr lang="en-AU" baseline="0" dirty="0" smtClean="0"/>
              <a:t> resources, activities</a:t>
            </a:r>
          </a:p>
          <a:p>
            <a:r>
              <a:rPr lang="en-AU" baseline="0" dirty="0" smtClean="0"/>
              <a:t>Good teaching – what we already do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1040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this info to plan activities/assessment</a:t>
            </a:r>
            <a:r>
              <a:rPr lang="en-AU" baseline="0" dirty="0" smtClean="0"/>
              <a:t> and </a:t>
            </a:r>
            <a:r>
              <a:rPr lang="en-AU" dirty="0" smtClean="0"/>
              <a:t> modify</a:t>
            </a:r>
            <a:r>
              <a:rPr lang="en-AU" baseline="0" dirty="0" smtClean="0"/>
              <a:t> programs</a:t>
            </a:r>
          </a:p>
          <a:p>
            <a:r>
              <a:rPr lang="en-AU" baseline="0" dirty="0" smtClean="0"/>
              <a:t>Enables students to see the link</a:t>
            </a:r>
          </a:p>
          <a:p>
            <a:r>
              <a:rPr lang="en-AU" baseline="0" dirty="0" smtClean="0"/>
              <a:t>Student feedback crucial to developing a UOW to meet student needs</a:t>
            </a:r>
          </a:p>
          <a:p>
            <a:r>
              <a:rPr lang="en-AU" baseline="0" dirty="0" smtClean="0"/>
              <a:t>Discussion: Other pre-testing ideas?</a:t>
            </a:r>
          </a:p>
          <a:p>
            <a:endParaRPr lang="en-AU" baseline="0" dirty="0" smtClean="0"/>
          </a:p>
          <a:p>
            <a:r>
              <a:rPr lang="en-AU" baseline="0" dirty="0" smtClean="0"/>
              <a:t>Pre-test using </a:t>
            </a:r>
            <a:r>
              <a:rPr lang="en-AU" baseline="0" dirty="0" err="1" smtClean="0"/>
              <a:t>socrative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3372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Aim/goal is clear</a:t>
            </a:r>
          </a:p>
          <a:p>
            <a:r>
              <a:rPr lang="en-AU" dirty="0" smtClean="0"/>
              <a:t>Core content is well defined. Focus on essential content and vary it to meet learners’ needs by providing choice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Readiness: provide more concrete examples, more practice, more repetition, more explicit instruction. Or introduce additional</a:t>
            </a:r>
            <a:r>
              <a:rPr lang="en-AU" baseline="0" dirty="0" smtClean="0"/>
              <a:t> vocabulary- conjunctions, time phrases, adjectives </a:t>
            </a:r>
            <a:r>
              <a:rPr lang="en-AU" baseline="0" dirty="0" err="1" smtClean="0"/>
              <a:t>etc</a:t>
            </a:r>
            <a:r>
              <a:rPr lang="en-AU" baseline="0" dirty="0" smtClean="0"/>
              <a:t> – tiered tasks</a:t>
            </a:r>
            <a:endParaRPr lang="en-AU" dirty="0" smtClean="0"/>
          </a:p>
          <a:p>
            <a:r>
              <a:rPr lang="en-AU" dirty="0" smtClean="0"/>
              <a:t>Texts: simpler to more advanced, variety of text type</a:t>
            </a:r>
          </a:p>
          <a:p>
            <a:r>
              <a:rPr lang="en-AU" dirty="0" smtClean="0"/>
              <a:t>Resources: use</a:t>
            </a:r>
            <a:r>
              <a:rPr lang="en-AU" baseline="0" dirty="0" smtClean="0"/>
              <a:t> a variety</a:t>
            </a:r>
            <a:endParaRPr lang="en-AU" dirty="0" smtClean="0"/>
          </a:p>
          <a:p>
            <a:r>
              <a:rPr lang="en-AU" dirty="0" smtClean="0"/>
              <a:t>Interest: Know your students, negotiate with students, give students ownership of program</a:t>
            </a:r>
          </a:p>
          <a:p>
            <a:endParaRPr lang="en-AU" dirty="0" smtClean="0"/>
          </a:p>
          <a:p>
            <a:r>
              <a:rPr lang="en-AU" dirty="0" smtClean="0"/>
              <a:t>What strategies do you use that differentiates</a:t>
            </a:r>
            <a:r>
              <a:rPr lang="en-AU" baseline="0" dirty="0" smtClean="0"/>
              <a:t> by content?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7274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Process= the “how’ of teaching</a:t>
            </a:r>
          </a:p>
          <a:p>
            <a:r>
              <a:rPr lang="en-AU" dirty="0" smtClean="0"/>
              <a:t>Grouping- How do you choose the groups? Ability grouping, Interest grouping?</a:t>
            </a:r>
          </a:p>
          <a:p>
            <a:r>
              <a:rPr lang="en-AU" dirty="0" smtClean="0"/>
              <a:t>Learning profile: Unit of sport- task- Read the reading passage</a:t>
            </a:r>
            <a:r>
              <a:rPr lang="en-AU" baseline="0" dirty="0" smtClean="0"/>
              <a:t> on sport</a:t>
            </a:r>
            <a:r>
              <a:rPr lang="en-AU" dirty="0" smtClean="0"/>
              <a:t> 1. Create</a:t>
            </a:r>
            <a:r>
              <a:rPr lang="en-AU" baseline="0" dirty="0" smtClean="0"/>
              <a:t> a poster for a sport and write the rules of the sport 2. Practice the sport</a:t>
            </a:r>
          </a:p>
          <a:p>
            <a:r>
              <a:rPr lang="en-AU" baseline="0" dirty="0" smtClean="0"/>
              <a:t>3, develop a presentation/report on the sport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Tasks: move from highly structured to less structured. Concrete to abstract. Level of complexity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endParaRPr lang="en-AU" dirty="0" smtClean="0"/>
          </a:p>
          <a:p>
            <a:r>
              <a:rPr lang="en-AU" dirty="0" smtClean="0">
                <a:solidFill>
                  <a:schemeClr val="accent2"/>
                </a:solidFill>
              </a:rPr>
              <a:t>Discussion at tables</a:t>
            </a:r>
            <a:r>
              <a:rPr lang="en-AU" baseline="0" dirty="0" smtClean="0">
                <a:solidFill>
                  <a:schemeClr val="accent2"/>
                </a:solidFill>
              </a:rPr>
              <a:t> and contribute to </a:t>
            </a:r>
            <a:r>
              <a:rPr lang="en-AU" baseline="0" dirty="0" err="1" smtClean="0">
                <a:solidFill>
                  <a:schemeClr val="accent2"/>
                </a:solidFill>
              </a:rPr>
              <a:t>padlet</a:t>
            </a:r>
            <a:r>
              <a:rPr lang="en-AU" baseline="0" dirty="0" smtClean="0">
                <a:solidFill>
                  <a:schemeClr val="accent2"/>
                </a:solidFill>
              </a:rPr>
              <a:t>: How do you differentiate by process in your class?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7244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Encourage questions</a:t>
            </a:r>
          </a:p>
          <a:p>
            <a:r>
              <a:rPr lang="en-AU" dirty="0" smtClean="0"/>
              <a:t>Allow thinking time</a:t>
            </a:r>
          </a:p>
          <a:p>
            <a:r>
              <a:rPr lang="en-AU" dirty="0" smtClean="0"/>
              <a:t>Value</a:t>
            </a:r>
            <a:r>
              <a:rPr lang="en-AU" baseline="0" dirty="0" smtClean="0"/>
              <a:t> ideas, questions ,opinions of all students</a:t>
            </a:r>
            <a:endParaRPr lang="en-AU" dirty="0" smtClean="0"/>
          </a:p>
          <a:p>
            <a:r>
              <a:rPr lang="en-AU" dirty="0" smtClean="0"/>
              <a:t>Establish a safe environment for students to give their opinion</a:t>
            </a:r>
          </a:p>
          <a:p>
            <a:r>
              <a:rPr lang="en-AU" dirty="0" smtClean="0"/>
              <a:t>Group</a:t>
            </a:r>
            <a:r>
              <a:rPr lang="en-AU" baseline="0" dirty="0" smtClean="0"/>
              <a:t> discussion:</a:t>
            </a:r>
          </a:p>
          <a:p>
            <a:r>
              <a:rPr lang="en-AU" baseline="0" dirty="0" smtClean="0"/>
              <a:t>Other questions that explain, link to prior learning, clarify, compare, extend, challenge, make our students think</a:t>
            </a:r>
          </a:p>
          <a:p>
            <a:r>
              <a:rPr lang="en-AU" baseline="0" dirty="0" smtClean="0"/>
              <a:t>What is the opposite of…? Can you describe it with two or more adjectives? Why?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892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/>
                </a:solidFill>
              </a:rPr>
              <a:t>Discussion at tables</a:t>
            </a:r>
            <a:r>
              <a:rPr lang="en-AU" baseline="0" dirty="0" smtClean="0">
                <a:solidFill>
                  <a:schemeClr val="accent2"/>
                </a:solidFill>
              </a:rPr>
              <a:t> and contribute to </a:t>
            </a:r>
            <a:r>
              <a:rPr lang="en-AU" baseline="0" dirty="0" err="1" smtClean="0">
                <a:solidFill>
                  <a:schemeClr val="accent2"/>
                </a:solidFill>
              </a:rPr>
              <a:t>padlet</a:t>
            </a:r>
            <a:r>
              <a:rPr lang="en-AU" baseline="0" dirty="0" smtClean="0">
                <a:solidFill>
                  <a:schemeClr val="accent2"/>
                </a:solidFill>
              </a:rPr>
              <a:t>: How do you differentiate by process in your class?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8955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How do students demonstrate what they have learned?</a:t>
            </a:r>
          </a:p>
          <a:p>
            <a:r>
              <a:rPr lang="en-AU" dirty="0" smtClean="0"/>
              <a:t>Role-play</a:t>
            </a:r>
            <a:r>
              <a:rPr lang="en-AU" baseline="0" dirty="0" smtClean="0"/>
              <a:t> </a:t>
            </a:r>
            <a:r>
              <a:rPr lang="en-AU" dirty="0" smtClean="0"/>
              <a:t>plays, songs, report, movie, news broadcast, ads,</a:t>
            </a:r>
            <a:r>
              <a:rPr lang="en-AU" baseline="0" dirty="0" smtClean="0"/>
              <a:t> multimedia presentation</a:t>
            </a:r>
          </a:p>
          <a:p>
            <a:r>
              <a:rPr lang="en-AU" baseline="0" dirty="0" smtClean="0"/>
              <a:t>Tiered tasks: Focus on the same core content/skills for all students but at different levels of complexity, abstractedness and open-</a:t>
            </a:r>
            <a:r>
              <a:rPr lang="en-AU" baseline="0" dirty="0" err="1" smtClean="0"/>
              <a:t>endness</a:t>
            </a:r>
            <a:endParaRPr lang="en-AU" baseline="0" dirty="0" smtClean="0"/>
          </a:p>
          <a:p>
            <a:endParaRPr lang="en-AU" baseline="0" dirty="0" smtClean="0"/>
          </a:p>
          <a:p>
            <a:r>
              <a:rPr lang="en-AU" baseline="0" dirty="0" smtClean="0"/>
              <a:t>Table discussion: (use paddle pop sticks)What are some samples of tasks that enable differentiation? That enable students room to manoeuvre?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0592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AU" dirty="0" smtClean="0"/>
              <a:t>What do I need to differentiate?</a:t>
            </a:r>
          </a:p>
          <a:p>
            <a:pPr marL="253746" indent="-171450">
              <a:buFontTx/>
              <a:buChar char="-"/>
            </a:pPr>
            <a:r>
              <a:rPr lang="en-AU" dirty="0" smtClean="0"/>
              <a:t>the content (the input of the unit)</a:t>
            </a:r>
          </a:p>
          <a:p>
            <a:pPr marL="253746" indent="-171450">
              <a:buFontTx/>
              <a:buChar char="-"/>
            </a:pPr>
            <a:r>
              <a:rPr lang="en-AU" dirty="0" smtClean="0"/>
              <a:t>the process(how S will make sense of it)</a:t>
            </a:r>
          </a:p>
          <a:p>
            <a:pPr marL="253746" indent="-171450">
              <a:buFontTx/>
              <a:buChar char="-"/>
            </a:pPr>
            <a:r>
              <a:rPr lang="en-AU" dirty="0" smtClean="0"/>
              <a:t>the product (how S will demonstrate learning)</a:t>
            </a:r>
          </a:p>
          <a:p>
            <a:pPr marL="82296" indent="0">
              <a:buFontTx/>
              <a:buNone/>
            </a:pPr>
            <a:endParaRPr lang="en-AU" dirty="0" smtClean="0"/>
          </a:p>
          <a:p>
            <a:pPr marL="82296" indent="0">
              <a:buFontTx/>
              <a:buNone/>
            </a:pPr>
            <a:r>
              <a:rPr lang="en-AU" dirty="0" smtClean="0"/>
              <a:t>Why do I need to differentiate?</a:t>
            </a:r>
          </a:p>
          <a:p>
            <a:pPr marL="82296" indent="0">
              <a:buFontTx/>
              <a:buNone/>
            </a:pPr>
            <a:endParaRPr lang="en-AU" dirty="0" smtClean="0"/>
          </a:p>
          <a:p>
            <a:pPr marL="82296" indent="0">
              <a:buFontTx/>
              <a:buNone/>
            </a:pPr>
            <a:r>
              <a:rPr lang="en-AU" dirty="0" smtClean="0"/>
              <a:t>Handout</a:t>
            </a:r>
            <a:r>
              <a:rPr lang="en-AU" baseline="0" dirty="0" smtClean="0"/>
              <a:t> – Planning a UOW</a:t>
            </a:r>
            <a:endParaRPr lang="en-AU" dirty="0" smtClean="0"/>
          </a:p>
          <a:p>
            <a:pPr marL="82296" indent="0">
              <a:buFontTx/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1AD1-C860-4BB2-84AA-65B6FBEE009C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21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2FDFA48-07FC-4654-BD25-CFD1246A8B1D}" type="datetimeFigureOut">
              <a:rPr lang="en-AU" smtClean="0"/>
              <a:t>9/10/2014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8A14D35-1E57-44D7-A0C6-15C22C6012CF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Word_97_-_2003_Document1.doc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.youtube.com/watch?v=5CaMUfxVJV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ropbox.com/s/92h6fok0of9gj88/Examples%20of%20activity%20choice%20boards.docx?dl=0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/iq0k5x5jeqclmzc/Flexible%20Grouping.docx?dl=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gck94fsuktifqun/Examples%20of%20differentiating%20the%20product.docx?dl=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eBmyttcfU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edl.org/loteced/communique/welcom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curriculumcorner.com/thecurriculumcorner456/exit-ticket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x9tqnrfqijmixuu/Example%20of%20a%20tiered%20assignment.docx?dl=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000" dirty="0" smtClean="0"/>
              <a:t>Differentiation</a:t>
            </a:r>
            <a:endParaRPr lang="en-AU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348880"/>
            <a:ext cx="7406640" cy="2592288"/>
          </a:xfrm>
        </p:spPr>
        <p:txBody>
          <a:bodyPr>
            <a:normAutofit/>
          </a:bodyPr>
          <a:lstStyle/>
          <a:p>
            <a:pPr algn="ctr"/>
            <a:r>
              <a:rPr lang="en-AU" sz="4400" dirty="0" smtClean="0"/>
              <a:t>What might it look like in the Languages classroom?</a:t>
            </a:r>
            <a:endParaRPr lang="en-AU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8220"/>
            <a:ext cx="4009768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081256"/>
              </p:ext>
            </p:extLst>
          </p:nvPr>
        </p:nvGraphicFramePr>
        <p:xfrm>
          <a:off x="2699792" y="548680"/>
          <a:ext cx="4437890" cy="613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4" imgW="5561345" imgH="7685638" progId="Word.Document.8">
                  <p:embed/>
                </p:oleObj>
              </mc:Choice>
              <mc:Fallback>
                <p:oleObj name="Document" r:id="rId4" imgW="5561345" imgH="7685638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548680"/>
                        <a:ext cx="4437890" cy="6132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323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366" y="980728"/>
            <a:ext cx="6809074" cy="564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1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855"/>
            <a:ext cx="5904656" cy="686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12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Differentiate by process: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Provide learners with choice</a:t>
            </a:r>
            <a:r>
              <a:rPr lang="en-A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82296" indent="0">
              <a:buNone/>
            </a:pPr>
            <a:r>
              <a:rPr lang="en-AU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3"/>
              </a:rPr>
              <a:t>Choice</a:t>
            </a:r>
            <a:endParaRPr lang="en-AU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en-AU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4"/>
              </a:rPr>
              <a:t>Activity choice boards</a:t>
            </a:r>
            <a:endParaRPr lang="en-AU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AU" dirty="0" smtClean="0"/>
              <a:t>Use of visual stimulus/realia</a:t>
            </a:r>
          </a:p>
          <a:p>
            <a:r>
              <a:rPr lang="en-AU" dirty="0" smtClean="0"/>
              <a:t>Modelling</a:t>
            </a:r>
          </a:p>
          <a:p>
            <a:r>
              <a:rPr lang="en-AU" dirty="0" smtClean="0"/>
              <a:t>Flexible grouping</a:t>
            </a:r>
          </a:p>
          <a:p>
            <a:r>
              <a:rPr lang="en-AU" dirty="0" smtClean="0"/>
              <a:t>Chunking of learning</a:t>
            </a:r>
          </a:p>
          <a:p>
            <a:r>
              <a:rPr lang="en-AU" dirty="0" smtClean="0"/>
              <a:t>Self- paced learning – ICT</a:t>
            </a:r>
          </a:p>
          <a:p>
            <a:r>
              <a:rPr lang="en-AU" dirty="0" smtClean="0"/>
              <a:t>Learning profile</a:t>
            </a:r>
            <a:r>
              <a:rPr lang="en-AU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AU" dirty="0" smtClean="0"/>
              <a:t>Provision </a:t>
            </a:r>
            <a:r>
              <a:rPr lang="en-AU" dirty="0"/>
              <a:t>of active and reflective experiences – variety of tasks</a:t>
            </a:r>
          </a:p>
          <a:p>
            <a:endParaRPr lang="en-AU" dirty="0" smtClean="0"/>
          </a:p>
          <a:p>
            <a:endParaRPr lang="en-AU" dirty="0" smtClean="0"/>
          </a:p>
          <a:p>
            <a:pPr marL="82296" indent="0">
              <a:buNone/>
            </a:pP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85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Flexible grouping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AU" sz="4400" dirty="0" smtClean="0"/>
              <a:t>How to group students?</a:t>
            </a:r>
          </a:p>
          <a:p>
            <a:pPr marL="82296" indent="0">
              <a:buNone/>
            </a:pPr>
            <a:endParaRPr lang="en-AU" sz="4400" dirty="0" smtClean="0"/>
          </a:p>
          <a:p>
            <a:r>
              <a:rPr lang="en-AU" dirty="0" smtClean="0"/>
              <a:t>T – Total group</a:t>
            </a:r>
          </a:p>
          <a:p>
            <a:r>
              <a:rPr lang="en-AU" dirty="0" smtClean="0"/>
              <a:t>A – Alone</a:t>
            </a:r>
          </a:p>
          <a:p>
            <a:r>
              <a:rPr lang="en-AU" dirty="0" smtClean="0"/>
              <a:t>P – Partner</a:t>
            </a:r>
          </a:p>
          <a:p>
            <a:r>
              <a:rPr lang="en-AU" dirty="0" smtClean="0"/>
              <a:t>S – Small group</a:t>
            </a:r>
          </a:p>
          <a:p>
            <a:pPr marL="82296" indent="0">
              <a:buNone/>
            </a:pPr>
            <a:r>
              <a:rPr lang="en-US" dirty="0" smtClean="0">
                <a:hlinkClick r:id="rId2"/>
              </a:rPr>
              <a:t>Flexible grouping - Some points to consider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252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Questioning in a Languages </a:t>
            </a:r>
            <a:r>
              <a:rPr lang="en-AU" dirty="0" smtClean="0"/>
              <a:t>classroom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What is the meaning of..?</a:t>
            </a:r>
          </a:p>
          <a:p>
            <a:r>
              <a:rPr lang="en-AU" dirty="0" smtClean="0"/>
              <a:t>Why/When would they say this?</a:t>
            </a:r>
          </a:p>
          <a:p>
            <a:r>
              <a:rPr lang="en-AU" dirty="0" smtClean="0"/>
              <a:t>Can you see the pattern?</a:t>
            </a:r>
          </a:p>
          <a:p>
            <a:r>
              <a:rPr lang="en-AU" dirty="0" smtClean="0"/>
              <a:t>When did we use this structure before?</a:t>
            </a:r>
          </a:p>
          <a:p>
            <a:r>
              <a:rPr lang="en-AU" dirty="0" smtClean="0"/>
              <a:t>What is another way of saying this?</a:t>
            </a:r>
          </a:p>
          <a:p>
            <a:r>
              <a:rPr lang="en-AU" dirty="0" smtClean="0"/>
              <a:t>How could we use this structure in a different context?</a:t>
            </a:r>
          </a:p>
          <a:p>
            <a:r>
              <a:rPr lang="en-AU" dirty="0" smtClean="0"/>
              <a:t>How can we link this structure to others to make our language more sophisticated? </a:t>
            </a:r>
          </a:p>
          <a:p>
            <a:pPr marL="82296" indent="0"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5546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Different support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Dictionaries, vocab lists, script assistance</a:t>
            </a:r>
          </a:p>
          <a:p>
            <a:r>
              <a:rPr lang="en-AU" dirty="0" smtClean="0"/>
              <a:t>Additional structure to the task/instruction cards</a:t>
            </a:r>
          </a:p>
          <a:p>
            <a:r>
              <a:rPr lang="en-AU" dirty="0" smtClean="0"/>
              <a:t>Additional time</a:t>
            </a:r>
          </a:p>
          <a:p>
            <a:r>
              <a:rPr lang="en-AU" dirty="0" smtClean="0"/>
              <a:t>More individualised attention</a:t>
            </a:r>
          </a:p>
          <a:p>
            <a:r>
              <a:rPr lang="en-AU" dirty="0" smtClean="0"/>
              <a:t>Make use of NSA’s</a:t>
            </a:r>
          </a:p>
          <a:p>
            <a:r>
              <a:rPr lang="en-AU" dirty="0" smtClean="0"/>
              <a:t>Wall charts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4447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Differentiate by product: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Provide choice and variety</a:t>
            </a:r>
          </a:p>
          <a:p>
            <a:pPr marL="82296" indent="0">
              <a:buNone/>
            </a:pPr>
            <a:r>
              <a:rPr lang="en-AU" dirty="0" smtClean="0">
                <a:hlinkClick r:id="rId3"/>
              </a:rPr>
              <a:t>RAFT tasks</a:t>
            </a:r>
            <a:endParaRPr lang="en-AU" dirty="0" smtClean="0"/>
          </a:p>
          <a:p>
            <a:r>
              <a:rPr lang="en-AU" dirty="0" smtClean="0"/>
              <a:t>Tiered tasks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 smtClean="0"/>
              <a:t>Different levels of: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 smtClean="0"/>
              <a:t> complexity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/>
              <a:t>a</a:t>
            </a:r>
            <a:r>
              <a:rPr lang="en-AU" dirty="0" smtClean="0"/>
              <a:t>bstractedness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dirty="0"/>
              <a:t>o</a:t>
            </a:r>
            <a:r>
              <a:rPr lang="en-AU" dirty="0" smtClean="0"/>
              <a:t>pen-</a:t>
            </a:r>
            <a:r>
              <a:rPr lang="en-AU" dirty="0" err="1" smtClean="0"/>
              <a:t>endness</a:t>
            </a:r>
            <a:endParaRPr lang="en-AU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AU" dirty="0" smtClean="0"/>
          </a:p>
          <a:p>
            <a:pP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024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For reflection: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do I need to differentiate in this UOW?</a:t>
            </a:r>
          </a:p>
          <a:p>
            <a:pPr marL="82296" indent="0">
              <a:buNone/>
            </a:pPr>
            <a:endParaRPr lang="en-AU" dirty="0"/>
          </a:p>
          <a:p>
            <a:r>
              <a:rPr lang="en-AU" dirty="0" smtClean="0"/>
              <a:t>Why do I need to differentiate?</a:t>
            </a:r>
          </a:p>
          <a:p>
            <a:pPr>
              <a:buFontTx/>
              <a:buChar char="-"/>
            </a:pPr>
            <a:r>
              <a:rPr lang="en-AU" dirty="0" smtClean="0"/>
              <a:t>Readiness</a:t>
            </a:r>
          </a:p>
          <a:p>
            <a:pPr>
              <a:buFontTx/>
              <a:buChar char="-"/>
            </a:pPr>
            <a:r>
              <a:rPr lang="en-AU" dirty="0" smtClean="0"/>
              <a:t>Interests</a:t>
            </a:r>
          </a:p>
          <a:p>
            <a:pPr>
              <a:buFontTx/>
              <a:buChar char="-"/>
            </a:pPr>
            <a:r>
              <a:rPr lang="en-AU" dirty="0" smtClean="0"/>
              <a:t>Learning profiles</a:t>
            </a:r>
          </a:p>
          <a:p>
            <a:pPr>
              <a:buFontTx/>
              <a:buChar char="-"/>
            </a:pPr>
            <a:r>
              <a:rPr lang="en-AU" dirty="0" smtClean="0"/>
              <a:t>Prior learning/background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70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Resources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The myth of the average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Languages other than English Center for Educator Development</a:t>
            </a:r>
            <a:endParaRPr lang="en-US" dirty="0" smtClean="0"/>
          </a:p>
          <a:p>
            <a:r>
              <a:rPr lang="en-US" dirty="0" smtClean="0"/>
              <a:t>Differentiated Assessment Strategies</a:t>
            </a:r>
          </a:p>
          <a:p>
            <a:pPr marL="82296" indent="0">
              <a:buNone/>
            </a:pPr>
            <a:r>
              <a:rPr lang="en-US" sz="2400" dirty="0" smtClean="0"/>
              <a:t>    Carolyn Chapman and Rita King</a:t>
            </a:r>
          </a:p>
          <a:p>
            <a:r>
              <a:rPr lang="en-US" dirty="0" smtClean="0"/>
              <a:t>Differentiation in Practice</a:t>
            </a:r>
          </a:p>
          <a:p>
            <a:pPr marL="82296" indent="0">
              <a:buNone/>
            </a:pPr>
            <a:r>
              <a:rPr lang="en-US" dirty="0" smtClean="0"/>
              <a:t>   </a:t>
            </a:r>
            <a:r>
              <a:rPr lang="en-US" sz="2400" dirty="0" smtClean="0"/>
              <a:t>Carol Ann Tomlinson and Cindy Strickland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6389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messages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/>
          <a:lstStyle/>
          <a:p>
            <a:r>
              <a:rPr lang="en-AU" dirty="0" smtClean="0"/>
              <a:t>Know your students</a:t>
            </a:r>
          </a:p>
          <a:p>
            <a:r>
              <a:rPr lang="en-AU" dirty="0" smtClean="0"/>
              <a:t>Enable all students to access core content</a:t>
            </a:r>
          </a:p>
          <a:p>
            <a:r>
              <a:rPr lang="en-AU" dirty="0" smtClean="0"/>
              <a:t>Give students room to manoeuvre</a:t>
            </a:r>
          </a:p>
          <a:p>
            <a:r>
              <a:rPr lang="en-AU" dirty="0" smtClean="0"/>
              <a:t>Variation</a:t>
            </a:r>
          </a:p>
          <a:p>
            <a:r>
              <a:rPr lang="en-AU" dirty="0" smtClean="0"/>
              <a:t>Choice</a:t>
            </a:r>
          </a:p>
          <a:p>
            <a:r>
              <a:rPr lang="en-AU" dirty="0" smtClean="0"/>
              <a:t>Clear aims/goals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9481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Our K-10 Language Syllabuses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AU" dirty="0" smtClean="0"/>
              <a:t>This syllabus provides…educational opportunities that:</a:t>
            </a:r>
          </a:p>
          <a:p>
            <a:r>
              <a:rPr lang="en-AU" dirty="0" smtClean="0"/>
              <a:t>Engage and challenge </a:t>
            </a:r>
            <a:r>
              <a:rPr lang="en-A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all</a:t>
            </a:r>
            <a:r>
              <a:rPr lang="en-AU" dirty="0" smtClean="0"/>
              <a:t> students to </a:t>
            </a:r>
            <a:r>
              <a:rPr lang="en-A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maximise their individual talents </a:t>
            </a:r>
            <a:r>
              <a:rPr lang="en-AU" dirty="0" smtClean="0"/>
              <a:t>and capabilities</a:t>
            </a:r>
          </a:p>
          <a:p>
            <a:r>
              <a:rPr lang="en-AU" dirty="0" smtClean="0"/>
              <a:t>Encourage and </a:t>
            </a:r>
            <a:r>
              <a:rPr lang="en-A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enable all </a:t>
            </a:r>
            <a:r>
              <a:rPr lang="en-AU" dirty="0" smtClean="0"/>
              <a:t>students to enjoy learning and to be self-motivated, reflective, competent learners (Page 5)</a:t>
            </a:r>
          </a:p>
        </p:txBody>
      </p:sp>
    </p:spTree>
    <p:extLst>
      <p:ext uri="{BB962C8B-B14F-4D97-AF65-F5344CB8AC3E}">
        <p14:creationId xmlns:p14="http://schemas.microsoft.com/office/powerpoint/2010/main" val="160996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Our K-10 Language syllabuses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sz="2800" dirty="0" smtClean="0"/>
              <a:t>Takes into account the </a:t>
            </a:r>
            <a:r>
              <a:rPr lang="en-A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diverse</a:t>
            </a:r>
            <a:r>
              <a:rPr lang="en-AU" sz="2800" dirty="0" smtClean="0"/>
              <a:t> needs of </a:t>
            </a:r>
            <a:r>
              <a:rPr lang="en-A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all</a:t>
            </a:r>
            <a:r>
              <a:rPr lang="en-AU" sz="2800" dirty="0" smtClean="0"/>
              <a:t> students</a:t>
            </a:r>
          </a:p>
          <a:p>
            <a:r>
              <a:rPr lang="en-AU" sz="2800" dirty="0" smtClean="0"/>
              <a:t>Contain advice to assist teachers to program learning for those students </a:t>
            </a:r>
            <a:r>
              <a:rPr lang="en-A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who have gone beyond achieving the outcomes</a:t>
            </a:r>
            <a:r>
              <a:rPr lang="en-AU" sz="2800" dirty="0" smtClean="0"/>
              <a:t> through their study of the essential content</a:t>
            </a:r>
          </a:p>
          <a:p>
            <a:r>
              <a:rPr lang="en-AU" sz="2800" dirty="0" smtClean="0"/>
              <a:t>In the K-6 curriculum </a:t>
            </a:r>
            <a:r>
              <a:rPr lang="en-A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students with special needs </a:t>
            </a:r>
            <a:r>
              <a:rPr lang="en-AU" sz="2800" dirty="0" smtClean="0"/>
              <a:t>are provided for</a:t>
            </a:r>
          </a:p>
          <a:p>
            <a:r>
              <a:rPr lang="en-AU" sz="2800" dirty="0" smtClean="0"/>
              <a:t>It is necessary to continue focusing on the needs, </a:t>
            </a:r>
            <a:r>
              <a:rPr lang="en-A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interests and abilities of each student </a:t>
            </a:r>
            <a:r>
              <a:rPr lang="en-AU" sz="2800" dirty="0" smtClean="0"/>
              <a:t>when planning a program for secondary schooling.</a:t>
            </a:r>
          </a:p>
          <a:p>
            <a:pPr marL="82296" indent="0">
              <a:buNone/>
            </a:pPr>
            <a:r>
              <a:rPr lang="en-AU" sz="2800" dirty="0" smtClean="0"/>
              <a:t>(Page 6)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27807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teaching standards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AU" sz="2400" dirty="0" smtClean="0"/>
              <a:t>Descriptors that address “differentiation”</a:t>
            </a:r>
          </a:p>
          <a:p>
            <a:pPr marL="82296" indent="0">
              <a:buNone/>
            </a:pPr>
            <a:r>
              <a:rPr lang="en-AU" sz="2400" dirty="0" smtClean="0"/>
              <a:t>1.1.2 and 1.1.3</a:t>
            </a:r>
          </a:p>
          <a:p>
            <a:pPr marL="82296" indent="0">
              <a:buNone/>
            </a:pPr>
            <a:r>
              <a:rPr lang="en-AU" sz="2400" dirty="0" smtClean="0"/>
              <a:t>Select from a</a:t>
            </a:r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flexible </a:t>
            </a:r>
            <a:r>
              <a:rPr lang="en-AU" sz="2400" dirty="0" smtClean="0"/>
              <a:t>and effective </a:t>
            </a:r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repertoire</a:t>
            </a:r>
            <a:r>
              <a:rPr lang="en-AU" sz="2400" dirty="0" smtClean="0"/>
              <a:t> of teaching strategies to suit the physical, social and intellectual development and characteristics of students</a:t>
            </a:r>
          </a:p>
          <a:p>
            <a:pPr marL="82296" indent="0">
              <a:buNone/>
            </a:pPr>
            <a:r>
              <a:rPr lang="en-AU" sz="2400" dirty="0" smtClean="0"/>
              <a:t>1.3.2 and 1.3.3</a:t>
            </a:r>
          </a:p>
          <a:p>
            <a:pPr marL="82296" indent="0">
              <a:buNone/>
            </a:pPr>
            <a:r>
              <a:rPr lang="en-AU" sz="2400" dirty="0" smtClean="0"/>
              <a:t>Develop effective teaching strategies that address the </a:t>
            </a:r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learning strengths and needs of students</a:t>
            </a:r>
            <a:r>
              <a:rPr lang="en-AU" sz="2400" dirty="0" smtClean="0"/>
              <a:t>…</a:t>
            </a:r>
          </a:p>
          <a:p>
            <a:pPr marL="82296" indent="0">
              <a:buNone/>
            </a:pPr>
            <a:r>
              <a:rPr lang="en-AU" sz="2400" dirty="0" smtClean="0"/>
              <a:t>1.5.2 and 1.5.3</a:t>
            </a:r>
          </a:p>
          <a:p>
            <a:pPr marL="82296" indent="0">
              <a:buNone/>
            </a:pPr>
            <a:r>
              <a:rPr lang="en-AU" sz="2400" dirty="0" smtClean="0"/>
              <a:t>Develop and </a:t>
            </a:r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evaluate</a:t>
            </a:r>
            <a:r>
              <a:rPr lang="en-AU" sz="2400" dirty="0" smtClean="0"/>
              <a:t> teaching and learning programs that are differentiated to meet the specific learning needs of students across the </a:t>
            </a:r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full range of abilities</a:t>
            </a:r>
          </a:p>
          <a:p>
            <a:pPr marL="82296" indent="0"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3975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And more…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AU" sz="2000" dirty="0" smtClean="0"/>
              <a:t>1.6.2 and 1.6.3</a:t>
            </a:r>
          </a:p>
          <a:p>
            <a:pPr marL="82296" indent="0">
              <a:buNone/>
            </a:pPr>
            <a:r>
              <a:rPr lang="en-AU" sz="2000" dirty="0" smtClean="0"/>
              <a:t>Design and implement teaching activities that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support </a:t>
            </a:r>
            <a:r>
              <a:rPr lang="en-AU" sz="2000" dirty="0" smtClean="0"/>
              <a:t>…students with disability</a:t>
            </a:r>
          </a:p>
          <a:p>
            <a:pPr marL="82296" indent="0">
              <a:buNone/>
            </a:pPr>
            <a:r>
              <a:rPr lang="en-AU" sz="2000" dirty="0" smtClean="0"/>
              <a:t>3.1.2 and3.1.3</a:t>
            </a:r>
          </a:p>
          <a:p>
            <a:pPr marL="82296" indent="0">
              <a:buNone/>
            </a:pPr>
            <a:r>
              <a:rPr lang="en-AU" sz="2000" dirty="0" smtClean="0"/>
              <a:t>Set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explicit, challenging and achievable </a:t>
            </a:r>
            <a:r>
              <a:rPr lang="en-AU" sz="2000" dirty="0" smtClean="0"/>
              <a:t>learning goals for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all </a:t>
            </a:r>
            <a:r>
              <a:rPr lang="en-AU" sz="2000" dirty="0" smtClean="0"/>
              <a:t>students</a:t>
            </a:r>
          </a:p>
          <a:p>
            <a:pPr marL="82296" indent="0">
              <a:buNone/>
            </a:pPr>
            <a:r>
              <a:rPr lang="en-AU" sz="2000" dirty="0" smtClean="0"/>
              <a:t>3.2.2. and 3.2.3</a:t>
            </a:r>
          </a:p>
          <a:p>
            <a:pPr marL="82296" indent="0">
              <a:buNone/>
            </a:pPr>
            <a:r>
              <a:rPr lang="en-AU" sz="2000" dirty="0" smtClean="0"/>
              <a:t>Plan, evaluate and modify …programs to create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productive learning environments</a:t>
            </a:r>
            <a:r>
              <a:rPr lang="en-AU" sz="2000" dirty="0" smtClean="0"/>
              <a:t> that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engage all students</a:t>
            </a:r>
          </a:p>
          <a:p>
            <a:pPr marL="82296" indent="0">
              <a:buNone/>
            </a:pPr>
            <a:r>
              <a:rPr lang="en-AU" sz="2000" dirty="0" smtClean="0"/>
              <a:t>4.1.2 and 4.1.3</a:t>
            </a:r>
          </a:p>
          <a:p>
            <a:pPr marL="82296" indent="0">
              <a:buNone/>
            </a:pPr>
            <a:r>
              <a:rPr lang="en-AU" sz="2000" dirty="0" smtClean="0"/>
              <a:t>Implement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inclusive </a:t>
            </a:r>
            <a:r>
              <a:rPr lang="en-AU" sz="2000" dirty="0" smtClean="0"/>
              <a:t>strategies that engage and support all students</a:t>
            </a:r>
          </a:p>
          <a:p>
            <a:pPr marL="82296" indent="0">
              <a:buNone/>
            </a:pPr>
            <a:r>
              <a:rPr lang="en-AU" sz="2000" dirty="0" smtClean="0"/>
              <a:t>5.1.2 and 5.1.3</a:t>
            </a:r>
          </a:p>
          <a:p>
            <a:pPr marL="82296" indent="0">
              <a:buNone/>
            </a:pPr>
            <a:r>
              <a:rPr lang="en-AU" sz="2000" dirty="0" smtClean="0"/>
              <a:t>Develop, select and use </a:t>
            </a:r>
            <a:r>
              <a:rPr lang="en-AU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informal, formal, diagnostic, formative and summative </a:t>
            </a:r>
            <a:r>
              <a:rPr lang="en-AU" sz="2000" dirty="0" smtClean="0"/>
              <a:t>tasks to  assess student learning</a:t>
            </a:r>
          </a:p>
          <a:p>
            <a:pPr marL="82296" indent="0"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04663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Some strategies: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en-AU" dirty="0" smtClean="0"/>
              <a:t>Know your students:</a:t>
            </a:r>
          </a:p>
          <a:p>
            <a:pPr marL="596646" indent="-514350">
              <a:buAutoNum type="arabicPeriod"/>
            </a:pPr>
            <a:endParaRPr lang="en-AU" dirty="0" smtClean="0"/>
          </a:p>
          <a:p>
            <a:r>
              <a:rPr lang="en-AU" dirty="0" smtClean="0"/>
              <a:t>Pretesting – </a:t>
            </a:r>
            <a:r>
              <a:rPr lang="en-AU" dirty="0" err="1" smtClean="0"/>
              <a:t>Socrative</a:t>
            </a:r>
            <a:r>
              <a:rPr lang="en-AU" dirty="0" smtClean="0"/>
              <a:t>, Google forms, </a:t>
            </a:r>
          </a:p>
          <a:p>
            <a:r>
              <a:rPr lang="en-AU" dirty="0" smtClean="0"/>
              <a:t>KWL</a:t>
            </a:r>
          </a:p>
          <a:p>
            <a:r>
              <a:rPr lang="en-AU" dirty="0" smtClean="0"/>
              <a:t>Exit cards </a:t>
            </a:r>
          </a:p>
          <a:p>
            <a:pPr marL="82296" indent="0">
              <a:buNone/>
            </a:pPr>
            <a:r>
              <a:rPr lang="en-AU" dirty="0" err="1" smtClean="0">
                <a:hlinkClick r:id="rId3"/>
              </a:rPr>
              <a:t>Curriculumcorner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15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Differentiate by content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By </a:t>
            </a:r>
            <a:r>
              <a:rPr lang="en-AU" dirty="0" smtClean="0"/>
              <a:t>readiness/ability</a:t>
            </a:r>
          </a:p>
          <a:p>
            <a:pPr marL="82296" indent="0">
              <a:buNone/>
            </a:pPr>
            <a:r>
              <a:rPr lang="en-AU" dirty="0" smtClean="0">
                <a:solidFill>
                  <a:schemeClr val="accent2"/>
                </a:solidFill>
                <a:hlinkClick r:id="rId3"/>
              </a:rPr>
              <a:t>Tiered task</a:t>
            </a:r>
            <a:endParaRPr lang="en-AU" dirty="0" smtClean="0">
              <a:solidFill>
                <a:schemeClr val="accent2"/>
              </a:solidFill>
            </a:endParaRPr>
          </a:p>
          <a:p>
            <a:r>
              <a:rPr lang="en-AU" dirty="0" smtClean="0"/>
              <a:t>By text type </a:t>
            </a:r>
          </a:p>
          <a:p>
            <a:pPr marL="82296" indent="0">
              <a:buNone/>
            </a:pPr>
            <a:endParaRPr lang="en-AU" dirty="0" smtClean="0"/>
          </a:p>
          <a:p>
            <a:r>
              <a:rPr lang="en-AU" dirty="0" smtClean="0"/>
              <a:t>By skill</a:t>
            </a:r>
          </a:p>
          <a:p>
            <a:pPr marL="82296" indent="0">
              <a:buNone/>
            </a:pPr>
            <a:endParaRPr lang="en-AU" dirty="0" smtClean="0"/>
          </a:p>
          <a:p>
            <a:r>
              <a:rPr lang="en-AU" dirty="0" smtClean="0"/>
              <a:t>By interest</a:t>
            </a:r>
          </a:p>
        </p:txBody>
      </p:sp>
    </p:spTree>
    <p:extLst>
      <p:ext uri="{BB962C8B-B14F-4D97-AF65-F5344CB8AC3E}">
        <p14:creationId xmlns:p14="http://schemas.microsoft.com/office/powerpoint/2010/main" val="36716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5" descr="autonom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332656"/>
            <a:ext cx="4514852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7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1179</TotalTime>
  <Words>1061</Words>
  <Application>Microsoft Office PowerPoint</Application>
  <PresentationFormat>On-screen Show (4:3)</PresentationFormat>
  <Paragraphs>178</Paragraphs>
  <Slides>19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Solstice</vt:lpstr>
      <vt:lpstr>Document</vt:lpstr>
      <vt:lpstr>Differentiation</vt:lpstr>
      <vt:lpstr>Key messages</vt:lpstr>
      <vt:lpstr>Our K-10 Language Syllabuses</vt:lpstr>
      <vt:lpstr>Our K-10 Language syllabuses</vt:lpstr>
      <vt:lpstr>Australian teaching standards</vt:lpstr>
      <vt:lpstr>And more…</vt:lpstr>
      <vt:lpstr>Some strategies:</vt:lpstr>
      <vt:lpstr>Differentiate by content</vt:lpstr>
      <vt:lpstr>PowerPoint Presentation</vt:lpstr>
      <vt:lpstr>PowerPoint Presentation</vt:lpstr>
      <vt:lpstr>PowerPoint Presentation</vt:lpstr>
      <vt:lpstr>PowerPoint Presentation</vt:lpstr>
      <vt:lpstr>Differentiate by process:</vt:lpstr>
      <vt:lpstr>Flexible grouping</vt:lpstr>
      <vt:lpstr>Questioning in a Languages classroom </vt:lpstr>
      <vt:lpstr>Different support</vt:lpstr>
      <vt:lpstr>Differentiate by product:</vt:lpstr>
      <vt:lpstr>For reflection:</vt:lpstr>
      <vt:lpstr>Resources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Differentiation</dc:title>
  <dc:creator>Merryl</dc:creator>
  <cp:lastModifiedBy>Merryl</cp:lastModifiedBy>
  <cp:revision>41</cp:revision>
  <cp:lastPrinted>2014-10-08T03:48:31Z</cp:lastPrinted>
  <dcterms:created xsi:type="dcterms:W3CDTF">2014-10-03T00:23:08Z</dcterms:created>
  <dcterms:modified xsi:type="dcterms:W3CDTF">2014-10-09T04:48:36Z</dcterms:modified>
</cp:coreProperties>
</file>